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92" r:id="rId3"/>
  </p:sldMasterIdLst>
  <p:notesMasterIdLst>
    <p:notesMasterId r:id="rId20"/>
  </p:notesMasterIdLst>
  <p:handoutMasterIdLst>
    <p:handoutMasterId r:id="rId21"/>
  </p:handoutMasterIdLst>
  <p:sldIdLst>
    <p:sldId id="829" r:id="rId4"/>
    <p:sldId id="847" r:id="rId5"/>
    <p:sldId id="827" r:id="rId6"/>
    <p:sldId id="911" r:id="rId7"/>
    <p:sldId id="912" r:id="rId8"/>
    <p:sldId id="939" r:id="rId9"/>
    <p:sldId id="887" r:id="rId10"/>
    <p:sldId id="933" r:id="rId11"/>
    <p:sldId id="913" r:id="rId12"/>
    <p:sldId id="937" r:id="rId13"/>
    <p:sldId id="941" r:id="rId14"/>
    <p:sldId id="940" r:id="rId15"/>
    <p:sldId id="927" r:id="rId16"/>
    <p:sldId id="929" r:id="rId17"/>
    <p:sldId id="925" r:id="rId18"/>
    <p:sldId id="934"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gun" initials="s" lastIdx="1" clrIdx="0">
    <p:extLst>
      <p:ext uri="{19B8F6BF-5375-455C-9EA6-DF929625EA0E}">
        <p15:presenceInfo xmlns:p15="http://schemas.microsoft.com/office/powerpoint/2012/main" userId="S::shagun@uw.edu::28cd35dd-26cf-4295-bd81-eca995487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B8AD"/>
    <a:srgbClr val="1F497D"/>
    <a:srgbClr val="0E6E8E"/>
    <a:srgbClr val="595959"/>
    <a:srgbClr val="026F8E"/>
    <a:srgbClr val="4BACC6"/>
    <a:srgbClr val="2C92D5"/>
    <a:srgbClr val="24B9AD"/>
    <a:srgbClr val="93A61B"/>
    <a:srgbClr val="EDC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8" autoAdjust="0"/>
    <p:restoredTop sz="84530"/>
  </p:normalViewPr>
  <p:slideViewPr>
    <p:cSldViewPr>
      <p:cViewPr varScale="1">
        <p:scale>
          <a:sx n="90" d="100"/>
          <a:sy n="90" d="100"/>
        </p:scale>
        <p:origin x="1472"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88" d="100"/>
          <a:sy n="88" d="100"/>
        </p:scale>
        <p:origin x="-38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8B5C8F-8078-4DAE-AB31-0A0D247E2149}" type="datetimeFigureOut">
              <a:rPr lang="en-US" smtClean="0"/>
              <a:t>5/3/22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651D8F-D12B-47B7-8C39-E2EDC234A8A4}" type="slidenum">
              <a:rPr lang="en-US" smtClean="0"/>
              <a:t>‹#›</a:t>
            </a:fld>
            <a:endParaRPr lang="en-US"/>
          </a:p>
        </p:txBody>
      </p:sp>
    </p:spTree>
    <p:extLst>
      <p:ext uri="{BB962C8B-B14F-4D97-AF65-F5344CB8AC3E}">
        <p14:creationId xmlns:p14="http://schemas.microsoft.com/office/powerpoint/2010/main" val="2415847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44E1-5D57-4A4C-9CDC-FA5D226E4DFB}"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6BF88-8686-495B-B1CC-4CA8FB75A3B0}" type="slidenum">
              <a:rPr lang="en-US" smtClean="0"/>
              <a:t>‹#›</a:t>
            </a:fld>
            <a:endParaRPr lang="en-US"/>
          </a:p>
        </p:txBody>
      </p:sp>
    </p:spTree>
    <p:extLst>
      <p:ext uri="{BB962C8B-B14F-4D97-AF65-F5344CB8AC3E}">
        <p14:creationId xmlns:p14="http://schemas.microsoft.com/office/powerpoint/2010/main" val="284419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I want to caution that some of the slides in this talk contain offensive language</a:t>
            </a:r>
          </a:p>
        </p:txBody>
      </p:sp>
      <p:sp>
        <p:nvSpPr>
          <p:cNvPr id="4" name="Slide Number Placeholder 3"/>
          <p:cNvSpPr>
            <a:spLocks noGrp="1"/>
          </p:cNvSpPr>
          <p:nvPr>
            <p:ph type="sldNum" sz="quarter" idx="5"/>
          </p:nvPr>
        </p:nvSpPr>
        <p:spPr/>
        <p:txBody>
          <a:bodyPr/>
          <a:lstStyle/>
          <a:p>
            <a:fld id="{D306BF88-8686-495B-B1CC-4CA8FB75A3B0}" type="slidenum">
              <a:rPr lang="en-US" smtClean="0"/>
              <a:t>2</a:t>
            </a:fld>
            <a:endParaRPr lang="en-US"/>
          </a:p>
        </p:txBody>
      </p:sp>
    </p:spTree>
    <p:extLst>
      <p:ext uri="{BB962C8B-B14F-4D97-AF65-F5344CB8AC3E}">
        <p14:creationId xmlns:p14="http://schemas.microsoft.com/office/powerpoint/2010/main" val="232820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these interviews, we identified creators’ needs and then built a new system called </a:t>
            </a:r>
            <a:r>
              <a:rPr lang="en-US" dirty="0" err="1"/>
              <a:t>FitlerBuddy</a:t>
            </a:r>
            <a:r>
              <a:rPr lang="en-US" dirty="0"/>
              <a:t>,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augments word filter tools with features to support better authoring, maintenance, and auditing of word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with, we have implemented FilterBuddy for YouTube.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let me discuss how FilterBuddy features address the specific needs of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11</a:t>
            </a:fld>
            <a:endParaRPr lang="en-US"/>
          </a:p>
        </p:txBody>
      </p:sp>
    </p:spTree>
    <p:extLst>
      <p:ext uri="{BB962C8B-B14F-4D97-AF65-F5344CB8AC3E}">
        <p14:creationId xmlns:p14="http://schemas.microsoft.com/office/powerpoint/2010/main" val="240739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needs analysis, our participants told us that instead of a single box to configure all their word filters, they wanted to separately group different categories of inappropriate comments because it would lead to better organization of their word filters and allow an easier review and search for them.</a:t>
            </a:r>
          </a:p>
        </p:txBody>
      </p:sp>
      <p:sp>
        <p:nvSpPr>
          <p:cNvPr id="4" name="Slide Number Placeholder 3"/>
          <p:cNvSpPr>
            <a:spLocks noGrp="1"/>
          </p:cNvSpPr>
          <p:nvPr>
            <p:ph type="sldNum" sz="quarter" idx="5"/>
          </p:nvPr>
        </p:nvSpPr>
        <p:spPr/>
        <p:txBody>
          <a:bodyPr/>
          <a:lstStyle/>
          <a:p>
            <a:fld id="{D306BF88-8686-495B-B1CC-4CA8FB75A3B0}" type="slidenum">
              <a:rPr lang="en-US" smtClean="0"/>
              <a:t>12</a:t>
            </a:fld>
            <a:endParaRPr lang="en-US"/>
          </a:p>
        </p:txBody>
      </p:sp>
    </p:spTree>
    <p:extLst>
      <p:ext uri="{BB962C8B-B14F-4D97-AF65-F5344CB8AC3E}">
        <p14:creationId xmlns:p14="http://schemas.microsoft.com/office/powerpoint/2010/main" val="254663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need, FilterBuddy allows creators to organize their word filters in several different categories.</a:t>
            </a:r>
          </a:p>
        </p:txBody>
      </p:sp>
      <p:sp>
        <p:nvSpPr>
          <p:cNvPr id="4" name="Slide Number Placeholder 3"/>
          <p:cNvSpPr>
            <a:spLocks noGrp="1"/>
          </p:cNvSpPr>
          <p:nvPr>
            <p:ph type="sldNum" sz="quarter" idx="5"/>
          </p:nvPr>
        </p:nvSpPr>
        <p:spPr/>
        <p:txBody>
          <a:bodyPr/>
          <a:lstStyle/>
          <a:p>
            <a:fld id="{D306BF88-8686-495B-B1CC-4CA8FB75A3B0}" type="slidenum">
              <a:rPr lang="en-US" smtClean="0"/>
              <a:t>13</a:t>
            </a:fld>
            <a:endParaRPr lang="en-US"/>
          </a:p>
        </p:txBody>
      </p:sp>
    </p:spTree>
    <p:extLst>
      <p:ext uri="{BB962C8B-B14F-4D97-AF65-F5344CB8AC3E}">
        <p14:creationId xmlns:p14="http://schemas.microsoft.com/office/powerpoint/2010/main" val="306799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need, FilterBuddy allows creators to organize their word filters in several different categories.</a:t>
            </a:r>
          </a:p>
          <a:p>
            <a:r>
              <a:rPr lang="en-US" dirty="0"/>
              <a:t>These are 3 examples of custom categories that a participant may configure in FilterBuddy</a:t>
            </a:r>
          </a:p>
        </p:txBody>
      </p:sp>
      <p:sp>
        <p:nvSpPr>
          <p:cNvPr id="4" name="Slide Number Placeholder 3"/>
          <p:cNvSpPr>
            <a:spLocks noGrp="1"/>
          </p:cNvSpPr>
          <p:nvPr>
            <p:ph type="sldNum" sz="quarter" idx="5"/>
          </p:nvPr>
        </p:nvSpPr>
        <p:spPr/>
        <p:txBody>
          <a:bodyPr/>
          <a:lstStyle/>
          <a:p>
            <a:fld id="{D306BF88-8686-495B-B1CC-4CA8FB75A3B0}" type="slidenum">
              <a:rPr lang="en-US" smtClean="0"/>
              <a:t>14</a:t>
            </a:fld>
            <a:endParaRPr lang="en-US"/>
          </a:p>
        </p:txBody>
      </p:sp>
    </p:spTree>
    <p:extLst>
      <p:ext uri="{BB962C8B-B14F-4D97-AF65-F5344CB8AC3E}">
        <p14:creationId xmlns:p14="http://schemas.microsoft.com/office/powerpoint/2010/main" val="250749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especially those belonging to marginalized groups, wanted FilterBuddy to have a few curated categories available by default, </a:t>
            </a:r>
          </a:p>
          <a:p>
            <a:r>
              <a:rPr lang="en-US" dirty="0"/>
              <a:t>because they wanted to avoid creating commonly needed categories like sexism and racism from scratch.</a:t>
            </a:r>
          </a:p>
        </p:txBody>
      </p:sp>
      <p:sp>
        <p:nvSpPr>
          <p:cNvPr id="4" name="Slide Number Placeholder 3"/>
          <p:cNvSpPr>
            <a:spLocks noGrp="1"/>
          </p:cNvSpPr>
          <p:nvPr>
            <p:ph type="sldNum" sz="quarter" idx="5"/>
          </p:nvPr>
        </p:nvSpPr>
        <p:spPr/>
        <p:txBody>
          <a:bodyPr/>
          <a:lstStyle/>
          <a:p>
            <a:fld id="{D306BF88-8686-495B-B1CC-4CA8FB75A3B0}" type="slidenum">
              <a:rPr lang="en-US" smtClean="0"/>
              <a:t>15</a:t>
            </a:fld>
            <a:endParaRPr lang="en-US"/>
          </a:p>
        </p:txBody>
      </p:sp>
    </p:spTree>
    <p:extLst>
      <p:ext uri="{BB962C8B-B14F-4D97-AF65-F5344CB8AC3E}">
        <p14:creationId xmlns:p14="http://schemas.microsoft.com/office/powerpoint/2010/main" val="195146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p>
          <a:p>
            <a:r>
              <a:rPr lang="en-US" dirty="0"/>
              <a:t>To address this need, users can clone one of the built-in categories that FilterBuddy provides such as homophobia, physical violence, or sexual violence.</a:t>
            </a:r>
          </a:p>
          <a:p>
            <a:r>
              <a:rPr lang="en-US" dirty="0"/>
              <a:t>We have created filters for these categories ourselves based on prior literature.</a:t>
            </a:r>
          </a:p>
          <a:p>
            <a:r>
              <a:rPr lang="en-US" dirty="0"/>
              <a:t>Here, we are seeing how a user imports the built-in homophobia category.</a:t>
            </a:r>
          </a:p>
          <a:p>
            <a:r>
              <a:rPr lang="en-US" dirty="0"/>
              <a:t>On importing, users are redirected to a new homophobia category page that is already populated with many carefully curated homophobic keywords. </a:t>
            </a:r>
          </a:p>
          <a:p>
            <a:r>
              <a:rPr lang="en-US" dirty="0"/>
              <a:t>Users can subsequently edit this category to match their preferences. </a:t>
            </a:r>
          </a:p>
        </p:txBody>
      </p:sp>
      <p:sp>
        <p:nvSpPr>
          <p:cNvPr id="4" name="Slide Number Placeholder 3"/>
          <p:cNvSpPr>
            <a:spLocks noGrp="1"/>
          </p:cNvSpPr>
          <p:nvPr>
            <p:ph type="sldNum" sz="quarter" idx="5"/>
          </p:nvPr>
        </p:nvSpPr>
        <p:spPr/>
        <p:txBody>
          <a:bodyPr/>
          <a:lstStyle/>
          <a:p>
            <a:fld id="{D306BF88-8686-495B-B1CC-4CA8FB75A3B0}" type="slidenum">
              <a:rPr lang="en-US" smtClean="0"/>
              <a:t>16</a:t>
            </a:fld>
            <a:endParaRPr lang="en-US"/>
          </a:p>
        </p:txBody>
      </p:sp>
    </p:spTree>
    <p:extLst>
      <p:ext uri="{BB962C8B-B14F-4D97-AF65-F5344CB8AC3E}">
        <p14:creationId xmlns:p14="http://schemas.microsoft.com/office/powerpoint/2010/main" val="157779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begin by providing some background for this work.</a:t>
            </a:r>
          </a:p>
        </p:txBody>
      </p:sp>
      <p:sp>
        <p:nvSpPr>
          <p:cNvPr id="4" name="Slide Number Placeholder 3"/>
          <p:cNvSpPr>
            <a:spLocks noGrp="1"/>
          </p:cNvSpPr>
          <p:nvPr>
            <p:ph type="sldNum" sz="quarter" idx="5"/>
          </p:nvPr>
        </p:nvSpPr>
        <p:spPr/>
        <p:txBody>
          <a:bodyPr/>
          <a:lstStyle/>
          <a:p>
            <a:fld id="{D306BF88-8686-495B-B1CC-4CA8FB75A3B0}" type="slidenum">
              <a:rPr lang="en-US" smtClean="0"/>
              <a:t>3</a:t>
            </a:fld>
            <a:endParaRPr lang="en-US"/>
          </a:p>
        </p:txBody>
      </p:sp>
    </p:spTree>
    <p:extLst>
      <p:ext uri="{BB962C8B-B14F-4D97-AF65-F5344CB8AC3E}">
        <p14:creationId xmlns:p14="http://schemas.microsoft.com/office/powerpoint/2010/main" val="145670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is focused on serving content creators on platforms like YouTube, </a:t>
            </a:r>
            <a:r>
              <a:rPr lang="en-US" dirty="0" err="1"/>
              <a:t>TikTok</a:t>
            </a:r>
            <a:r>
              <a:rPr lang="en-US" dirty="0"/>
              <a:t> and Twitch.</a:t>
            </a:r>
          </a:p>
          <a:p>
            <a:r>
              <a:rPr lang="en-US" dirty="0"/>
              <a:t>Creators on these platforms not only have to write, produce and edit their content, they are also responsible for removing inappropriate comments posted on their channels.</a:t>
            </a:r>
          </a:p>
        </p:txBody>
      </p:sp>
      <p:sp>
        <p:nvSpPr>
          <p:cNvPr id="4" name="Slide Number Placeholder 3"/>
          <p:cNvSpPr>
            <a:spLocks noGrp="1"/>
          </p:cNvSpPr>
          <p:nvPr>
            <p:ph type="sldNum" sz="quarter" idx="5"/>
          </p:nvPr>
        </p:nvSpPr>
        <p:spPr/>
        <p:txBody>
          <a:bodyPr/>
          <a:lstStyle/>
          <a:p>
            <a:fld id="{D306BF88-8686-495B-B1CC-4CA8FB75A3B0}" type="slidenum">
              <a:rPr lang="en-US" smtClean="0"/>
              <a:t>4</a:t>
            </a:fld>
            <a:endParaRPr lang="en-US"/>
          </a:p>
        </p:txBody>
      </p:sp>
    </p:spTree>
    <p:extLst>
      <p:ext uri="{BB962C8B-B14F-4D97-AF65-F5344CB8AC3E}">
        <p14:creationId xmlns:p14="http://schemas.microsoft.com/office/powerpoint/2010/main" val="244774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Creators, esp. those belonging to marginalized groups, often experience stalking, harassment and online threats and feel a need to engage in comment moderation.</a:t>
            </a:r>
          </a:p>
          <a:p>
            <a:r>
              <a:rPr lang="en-US" dirty="0"/>
              <a:t>But as their channels grow, it becomes difficult for creators to review all their comments by themselves, and some automation becomes necessary.</a:t>
            </a:r>
          </a:p>
          <a:p>
            <a:r>
              <a:rPr lang="en-US" dirty="0"/>
              <a:t>As a result, creators have long requested for powerful moderation tools that can reduce their workload.</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5</a:t>
            </a:fld>
            <a:endParaRPr lang="en-US"/>
          </a:p>
        </p:txBody>
      </p:sp>
    </p:spTree>
    <p:extLst>
      <p:ext uri="{BB962C8B-B14F-4D97-AF65-F5344CB8AC3E}">
        <p14:creationId xmlns:p14="http://schemas.microsoft.com/office/powerpoint/2010/main" val="201178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this context, the goals of this research were to investigate the design of moderation tools aimed at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focused especially on creators belonging to marginalized groups, because they face disproportionate harassment.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this investigation, we wanted to surface the unmet information and moderation needs of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wanted to build a system that begins to address these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wanted to evaluate what we built to inform the future design of automated moderation systems.</a:t>
            </a:r>
          </a:p>
        </p:txBody>
      </p:sp>
      <p:sp>
        <p:nvSpPr>
          <p:cNvPr id="4" name="Slide Number Placeholder 3"/>
          <p:cNvSpPr>
            <a:spLocks noGrp="1"/>
          </p:cNvSpPr>
          <p:nvPr>
            <p:ph type="sldNum" sz="quarter" idx="5"/>
          </p:nvPr>
        </p:nvSpPr>
        <p:spPr/>
        <p:txBody>
          <a:bodyPr/>
          <a:lstStyle/>
          <a:p>
            <a:fld id="{D306BF88-8686-495B-B1CC-4CA8FB75A3B0}" type="slidenum">
              <a:rPr lang="en-US" smtClean="0"/>
              <a:t>6</a:t>
            </a:fld>
            <a:endParaRPr lang="en-US"/>
          </a:p>
        </p:txBody>
      </p:sp>
    </p:spTree>
    <p:extLst>
      <p:ext uri="{BB962C8B-B14F-4D97-AF65-F5344CB8AC3E}">
        <p14:creationId xmlns:p14="http://schemas.microsoft.com/office/powerpoint/2010/main" val="186116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creators, one of the most commonly available tools to automate moderation is word filters.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tools in which users can configure a list of phrases and comments containing any of those phrases are automatically removed.</a:t>
            </a:r>
          </a:p>
        </p:txBody>
      </p:sp>
      <p:sp>
        <p:nvSpPr>
          <p:cNvPr id="4" name="Slide Number Placeholder 3"/>
          <p:cNvSpPr>
            <a:spLocks noGrp="1"/>
          </p:cNvSpPr>
          <p:nvPr>
            <p:ph type="sldNum" sz="quarter" idx="5"/>
          </p:nvPr>
        </p:nvSpPr>
        <p:spPr/>
        <p:txBody>
          <a:bodyPr/>
          <a:lstStyle/>
          <a:p>
            <a:fld id="{D306BF88-8686-495B-B1CC-4CA8FB75A3B0}" type="slidenum">
              <a:rPr lang="en-US" smtClean="0"/>
              <a:t>7</a:t>
            </a:fld>
            <a:endParaRPr lang="en-US"/>
          </a:p>
        </p:txBody>
      </p:sp>
    </p:spTree>
    <p:extLst>
      <p:ext uri="{BB962C8B-B14F-4D97-AF65-F5344CB8AC3E}">
        <p14:creationId xmlns:p14="http://schemas.microsoft.com/office/powerpoint/2010/main" val="86838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word filter tools are available on many platforms like YouTube, Facebook, Reddit and Twitch, they usually present very rudimentary features. </a:t>
            </a:r>
          </a:p>
          <a:p>
            <a:r>
              <a:rPr lang="en-US" sz="1200" b="0" i="0" u="none" strike="noStrike" kern="1200" dirty="0">
                <a:solidFill>
                  <a:schemeClr val="tx1"/>
                </a:solidFill>
                <a:effectLst/>
                <a:latin typeface="+mn-lt"/>
                <a:ea typeface="+mn-ea"/>
                <a:cs typeface="+mn-cs"/>
              </a:rPr>
              <a:t>So, in this study, we focus our need-finding and design exploration around word filter tools.</a:t>
            </a: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8</a:t>
            </a:fld>
            <a:endParaRPr lang="en-US"/>
          </a:p>
        </p:txBody>
      </p:sp>
    </p:spTree>
    <p:extLst>
      <p:ext uri="{BB962C8B-B14F-4D97-AF65-F5344CB8AC3E}">
        <p14:creationId xmlns:p14="http://schemas.microsoft.com/office/powerpoint/2010/main" val="120431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identified the moderation needs of creators who use word filter tools</a:t>
            </a:r>
          </a:p>
        </p:txBody>
      </p:sp>
      <p:sp>
        <p:nvSpPr>
          <p:cNvPr id="4" name="Slide Number Placeholder 3"/>
          <p:cNvSpPr>
            <a:spLocks noGrp="1"/>
          </p:cNvSpPr>
          <p:nvPr>
            <p:ph type="sldNum" sz="quarter" idx="5"/>
          </p:nvPr>
        </p:nvSpPr>
        <p:spPr/>
        <p:txBody>
          <a:bodyPr/>
          <a:lstStyle/>
          <a:p>
            <a:fld id="{D306BF88-8686-495B-B1CC-4CA8FB75A3B0}" type="slidenum">
              <a:rPr lang="en-US" smtClean="0"/>
              <a:t>9</a:t>
            </a:fld>
            <a:endParaRPr lang="en-US"/>
          </a:p>
        </p:txBody>
      </p:sp>
    </p:spTree>
    <p:extLst>
      <p:ext uri="{BB962C8B-B14F-4D97-AF65-F5344CB8AC3E}">
        <p14:creationId xmlns:p14="http://schemas.microsoft.com/office/powerpoint/2010/main" val="128557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we interviewed 19 creators who use word filter tools on YouTube, Twitch or </a:t>
            </a:r>
            <a:r>
              <a:rPr lang="en-US" dirty="0" err="1"/>
              <a:t>TikTok</a:t>
            </a:r>
            <a:r>
              <a:rPr lang="en-US" dirty="0"/>
              <a:t>, and analyzed our interview data using interpretive qualitative analysis.</a:t>
            </a:r>
          </a:p>
        </p:txBody>
      </p:sp>
      <p:sp>
        <p:nvSpPr>
          <p:cNvPr id="4" name="Slide Number Placeholder 3"/>
          <p:cNvSpPr>
            <a:spLocks noGrp="1"/>
          </p:cNvSpPr>
          <p:nvPr>
            <p:ph type="sldNum" sz="quarter" idx="5"/>
          </p:nvPr>
        </p:nvSpPr>
        <p:spPr/>
        <p:txBody>
          <a:bodyPr/>
          <a:lstStyle/>
          <a:p>
            <a:fld id="{D306BF88-8686-495B-B1CC-4CA8FB75A3B0}" type="slidenum">
              <a:rPr lang="en-US" smtClean="0"/>
              <a:t>10</a:t>
            </a:fld>
            <a:endParaRPr lang="en-US"/>
          </a:p>
        </p:txBody>
      </p:sp>
    </p:spTree>
    <p:extLst>
      <p:ext uri="{BB962C8B-B14F-4D97-AF65-F5344CB8AC3E}">
        <p14:creationId xmlns:p14="http://schemas.microsoft.com/office/powerpoint/2010/main" val="2119079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29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D80A-8774-674A-BFCE-007CE705FB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C86C9-8A97-CE40-9851-DA4B50D43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2003F3-7152-7F47-B265-AF170943D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13D3B-AEB7-5B4E-83BF-792315B5F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F870B-D962-304E-8C33-6A5033D29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C9940-4C96-614F-828D-BFB6BCE64656}"/>
              </a:ext>
            </a:extLst>
          </p:cNvPr>
          <p:cNvSpPr>
            <a:spLocks noGrp="1"/>
          </p:cNvSpPr>
          <p:nvPr>
            <p:ph type="dt" sz="half" idx="10"/>
          </p:nvPr>
        </p:nvSpPr>
        <p:spPr/>
        <p:txBody>
          <a:bodyPr/>
          <a:lstStyle/>
          <a:p>
            <a:fld id="{1C4718A1-8289-7048-9863-BBBB113E5A30}" type="datetime1">
              <a:rPr lang="en-US" smtClean="0"/>
              <a:t>5/3/22</a:t>
            </a:fld>
            <a:endParaRPr lang="en-US"/>
          </a:p>
        </p:txBody>
      </p:sp>
      <p:sp>
        <p:nvSpPr>
          <p:cNvPr id="8" name="Footer Placeholder 7">
            <a:extLst>
              <a:ext uri="{FF2B5EF4-FFF2-40B4-BE49-F238E27FC236}">
                <a16:creationId xmlns:a16="http://schemas.microsoft.com/office/drawing/2014/main" id="{63F94322-1891-EB49-ADD3-BC62742E4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0E61CD-E523-A446-B7D9-E1B21F088BEB}"/>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0424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CADF-D98C-9749-9661-D2FCF838E8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CBA6D-AB1D-EC4D-8DCC-05E171F208E3}"/>
              </a:ext>
            </a:extLst>
          </p:cNvPr>
          <p:cNvSpPr>
            <a:spLocks noGrp="1"/>
          </p:cNvSpPr>
          <p:nvPr>
            <p:ph type="dt" sz="half" idx="10"/>
          </p:nvPr>
        </p:nvSpPr>
        <p:spPr/>
        <p:txBody>
          <a:bodyPr/>
          <a:lstStyle/>
          <a:p>
            <a:fld id="{AE60EC84-286F-794E-81D1-6B3B8DAD4D4F}" type="datetime1">
              <a:rPr lang="en-US" smtClean="0"/>
              <a:t>5/3/22</a:t>
            </a:fld>
            <a:endParaRPr lang="en-US"/>
          </a:p>
        </p:txBody>
      </p:sp>
      <p:sp>
        <p:nvSpPr>
          <p:cNvPr id="4" name="Footer Placeholder 3">
            <a:extLst>
              <a:ext uri="{FF2B5EF4-FFF2-40B4-BE49-F238E27FC236}">
                <a16:creationId xmlns:a16="http://schemas.microsoft.com/office/drawing/2014/main" id="{BE48DC3E-6D68-9849-B312-D0ACD3746A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AABB3-4455-E24F-A035-87D13B5AB83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5626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3A070-FC25-9B4B-828E-33F8512ED616}"/>
              </a:ext>
            </a:extLst>
          </p:cNvPr>
          <p:cNvSpPr>
            <a:spLocks noGrp="1"/>
          </p:cNvSpPr>
          <p:nvPr>
            <p:ph type="dt" sz="half" idx="10"/>
          </p:nvPr>
        </p:nvSpPr>
        <p:spPr/>
        <p:txBody>
          <a:bodyPr/>
          <a:lstStyle/>
          <a:p>
            <a:fld id="{BA71AA94-EFED-2443-BBF9-D405F7CA13DE}" type="datetime1">
              <a:rPr lang="en-US" smtClean="0"/>
              <a:t>5/3/22</a:t>
            </a:fld>
            <a:endParaRPr lang="en-US"/>
          </a:p>
        </p:txBody>
      </p:sp>
      <p:sp>
        <p:nvSpPr>
          <p:cNvPr id="3" name="Footer Placeholder 2">
            <a:extLst>
              <a:ext uri="{FF2B5EF4-FFF2-40B4-BE49-F238E27FC236}">
                <a16:creationId xmlns:a16="http://schemas.microsoft.com/office/drawing/2014/main" id="{3DAF5050-15AB-3F41-A1DA-3B2BF1533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491532-09D3-4044-819D-0F234752421F}"/>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2889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7F6-F573-7F49-97AF-FF994FCAE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3766D-2F47-6F4B-9083-C07A32D66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5FBE2-F29E-7043-86F4-837853838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49787-7152-A34E-83BE-B0263CD897A9}"/>
              </a:ext>
            </a:extLst>
          </p:cNvPr>
          <p:cNvSpPr>
            <a:spLocks noGrp="1"/>
          </p:cNvSpPr>
          <p:nvPr>
            <p:ph type="dt" sz="half" idx="10"/>
          </p:nvPr>
        </p:nvSpPr>
        <p:spPr/>
        <p:txBody>
          <a:bodyPr/>
          <a:lstStyle/>
          <a:p>
            <a:fld id="{40CCF751-B76A-4243-A80B-DC36F56C96C0}" type="datetime1">
              <a:rPr lang="en-US" smtClean="0"/>
              <a:t>5/3/22</a:t>
            </a:fld>
            <a:endParaRPr lang="en-US"/>
          </a:p>
        </p:txBody>
      </p:sp>
      <p:sp>
        <p:nvSpPr>
          <p:cNvPr id="6" name="Footer Placeholder 5">
            <a:extLst>
              <a:ext uri="{FF2B5EF4-FFF2-40B4-BE49-F238E27FC236}">
                <a16:creationId xmlns:a16="http://schemas.microsoft.com/office/drawing/2014/main" id="{97EE3A88-85E9-ED46-9025-40357BE5C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32A89-D2C3-144A-819B-875517E6286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5907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D4D-5C7F-6142-877F-EAA1B4F97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7FAD1-CDC0-6041-8EBB-8F5185586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C5BD-BF1C-0846-8218-E714EF360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053CE-A03B-9641-9370-8AEEAFA24AF6}"/>
              </a:ext>
            </a:extLst>
          </p:cNvPr>
          <p:cNvSpPr>
            <a:spLocks noGrp="1"/>
          </p:cNvSpPr>
          <p:nvPr>
            <p:ph type="dt" sz="half" idx="10"/>
          </p:nvPr>
        </p:nvSpPr>
        <p:spPr/>
        <p:txBody>
          <a:bodyPr/>
          <a:lstStyle/>
          <a:p>
            <a:fld id="{7FC4AFC3-EAA4-6D44-8232-AA7B5CB3E234}" type="datetime1">
              <a:rPr lang="en-US" smtClean="0"/>
              <a:t>5/3/22</a:t>
            </a:fld>
            <a:endParaRPr lang="en-US"/>
          </a:p>
        </p:txBody>
      </p:sp>
      <p:sp>
        <p:nvSpPr>
          <p:cNvPr id="6" name="Footer Placeholder 5">
            <a:extLst>
              <a:ext uri="{FF2B5EF4-FFF2-40B4-BE49-F238E27FC236}">
                <a16:creationId xmlns:a16="http://schemas.microsoft.com/office/drawing/2014/main" id="{33066235-FD5B-7D4C-BC45-D8FEED5A0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A45F-5386-A74A-9A6B-D93A85E1D37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52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22B-FF8C-5B40-BAE6-F2B406B50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6D9DA-0A97-3C47-95A7-DB7A99007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396E-2169-4D4B-823F-13D79CADE43B}"/>
              </a:ext>
            </a:extLst>
          </p:cNvPr>
          <p:cNvSpPr>
            <a:spLocks noGrp="1"/>
          </p:cNvSpPr>
          <p:nvPr>
            <p:ph type="dt" sz="half" idx="10"/>
          </p:nvPr>
        </p:nvSpPr>
        <p:spPr/>
        <p:txBody>
          <a:bodyPr/>
          <a:lstStyle/>
          <a:p>
            <a:fld id="{56CFAFD9-8F1A-0841-AEF7-E552E91E2366}" type="datetime1">
              <a:rPr lang="en-US" smtClean="0"/>
              <a:t>5/3/22</a:t>
            </a:fld>
            <a:endParaRPr lang="en-US"/>
          </a:p>
        </p:txBody>
      </p:sp>
      <p:sp>
        <p:nvSpPr>
          <p:cNvPr id="5" name="Footer Placeholder 4">
            <a:extLst>
              <a:ext uri="{FF2B5EF4-FFF2-40B4-BE49-F238E27FC236}">
                <a16:creationId xmlns:a16="http://schemas.microsoft.com/office/drawing/2014/main" id="{B8BE5687-2EC8-7640-A245-F4DF57E00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D2114-1CDB-B44F-8AD5-77E2C0D49B8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4026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57AF4-9131-A840-92E1-2C6324669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A3C81-0981-DA46-BF3B-2D38615CF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DA031-A29C-0B40-905A-3AB522A7EBA7}"/>
              </a:ext>
            </a:extLst>
          </p:cNvPr>
          <p:cNvSpPr>
            <a:spLocks noGrp="1"/>
          </p:cNvSpPr>
          <p:nvPr>
            <p:ph type="dt" sz="half" idx="10"/>
          </p:nvPr>
        </p:nvSpPr>
        <p:spPr/>
        <p:txBody>
          <a:bodyPr/>
          <a:lstStyle/>
          <a:p>
            <a:fld id="{98EE56AD-6DD6-474E-92D7-0C97FC7F0115}" type="datetime1">
              <a:rPr lang="en-US" smtClean="0"/>
              <a:t>5/3/22</a:t>
            </a:fld>
            <a:endParaRPr lang="en-US"/>
          </a:p>
        </p:txBody>
      </p:sp>
      <p:sp>
        <p:nvSpPr>
          <p:cNvPr id="5" name="Footer Placeholder 4">
            <a:extLst>
              <a:ext uri="{FF2B5EF4-FFF2-40B4-BE49-F238E27FC236}">
                <a16:creationId xmlns:a16="http://schemas.microsoft.com/office/drawing/2014/main" id="{E0E34334-FFD2-C746-B292-AEA180E92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95D20-4745-594E-94B9-FD9A206D9679}"/>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12762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ounded Rectangle 10"/>
          <p:cNvSpPr/>
          <p:nvPr/>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4" name="Rounded Rectangle 13"/>
          <p:cNvSpPr/>
          <p:nvPr/>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7" name="Rounded Rectangle 16"/>
          <p:cNvSpPr/>
          <p:nvPr/>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20" name="Rounded Rectangle 19"/>
          <p:cNvSpPr/>
          <p:nvPr/>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96698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40845B8-0A97-0F43-9D49-1415F67CF483}"/>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3401161B-3A85-B548-8084-0854F082E74A}"/>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26CC390A-6210-1D44-9311-3CF03D24B61C}"/>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F0D93F3A-53E9-154E-B367-B321B112EC88}"/>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281295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
        <p:nvSpPr>
          <p:cNvPr id="8" name="Rounded Rectangle 7">
            <a:extLst>
              <a:ext uri="{FF2B5EF4-FFF2-40B4-BE49-F238E27FC236}">
                <a16:creationId xmlns:a16="http://schemas.microsoft.com/office/drawing/2014/main" id="{64FF134B-B212-224B-A72C-96D06B753371}"/>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C1305A2F-01E5-114B-B1D7-AD099B63F245}"/>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A8790229-41DE-524F-8C62-13B112DD34AA}"/>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46D525C5-7CD6-F24E-82FD-6CAADF9C47D3}"/>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42262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9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185284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8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Tree>
    <p:extLst>
      <p:ext uri="{BB962C8B-B14F-4D97-AF65-F5344CB8AC3E}">
        <p14:creationId xmlns:p14="http://schemas.microsoft.com/office/powerpoint/2010/main" val="36368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Tree>
    <p:custDataLst>
      <p:tags r:id="rId1"/>
    </p:custDataLst>
    <p:extLst>
      <p:ext uri="{BB962C8B-B14F-4D97-AF65-F5344CB8AC3E}">
        <p14:creationId xmlns:p14="http://schemas.microsoft.com/office/powerpoint/2010/main" val="309279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Future Work</a:t>
            </a:r>
          </a:p>
        </p:txBody>
      </p:sp>
    </p:spTree>
    <p:custDataLst>
      <p:tags r:id="rId1"/>
    </p:custDataLst>
    <p:extLst>
      <p:ext uri="{BB962C8B-B14F-4D97-AF65-F5344CB8AC3E}">
        <p14:creationId xmlns:p14="http://schemas.microsoft.com/office/powerpoint/2010/main" val="14886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7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6DF0-E51F-B34C-9F7A-8850B295CBA7}"/>
              </a:ext>
            </a:extLst>
          </p:cNvPr>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008D446-EB5C-144A-9C6C-ABE458C2CDCA}"/>
              </a:ext>
            </a:extLst>
          </p:cNvPr>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9E4B80-D6A0-FF4D-B393-0C7714866B90}"/>
              </a:ext>
            </a:extLst>
          </p:cNvPr>
          <p:cNvSpPr>
            <a:spLocks noGrp="1"/>
          </p:cNvSpPr>
          <p:nvPr>
            <p:ph type="dt" sz="half" idx="10"/>
          </p:nvPr>
        </p:nvSpPr>
        <p:spPr/>
        <p:txBody>
          <a:bodyPr/>
          <a:lstStyle/>
          <a:p>
            <a:fld id="{45AF8A8B-05C6-1642-A24F-38E21149A14D}" type="datetime1">
              <a:rPr lang="en-US" smtClean="0"/>
              <a:t>5/3/22</a:t>
            </a:fld>
            <a:endParaRPr lang="en-US"/>
          </a:p>
        </p:txBody>
      </p:sp>
      <p:sp>
        <p:nvSpPr>
          <p:cNvPr id="5" name="Footer Placeholder 4">
            <a:extLst>
              <a:ext uri="{FF2B5EF4-FFF2-40B4-BE49-F238E27FC236}">
                <a16:creationId xmlns:a16="http://schemas.microsoft.com/office/drawing/2014/main" id="{A77CC865-51AC-504C-87D3-B3B5F6FB7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2B228-0315-6F4C-AB41-EF9EBDEBD455}"/>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725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B8B1-F247-FE40-9BF4-E644A7A20FE7}"/>
              </a:ext>
            </a:extLst>
          </p:cNvPr>
          <p:cNvSpPr>
            <a:spLocks noGrp="1"/>
          </p:cNvSpPr>
          <p:nvPr>
            <p:ph type="title"/>
          </p:nvPr>
        </p:nvSpPr>
        <p:spPr/>
        <p:txBody>
          <a:bodyPr/>
          <a:lstStyle>
            <a:lvl1pPr>
              <a:defRPr b="0" i="0">
                <a:latin typeface="Avenir Next Medium" panose="020B0503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F476CAA-0CA6-CA47-9081-14DF0F02E461}"/>
              </a:ext>
            </a:extLst>
          </p:cNvPr>
          <p:cNvSpPr>
            <a:spLocks noGrp="1"/>
          </p:cNvSpPr>
          <p:nvPr>
            <p:ph idx="1"/>
          </p:nvPr>
        </p:nvSpPr>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3201680-395B-2A4D-9465-3542D1377618}"/>
              </a:ext>
            </a:extLst>
          </p:cNvPr>
          <p:cNvSpPr>
            <a:spLocks noGrp="1"/>
          </p:cNvSpPr>
          <p:nvPr>
            <p:ph type="dt" sz="half" idx="10"/>
          </p:nvPr>
        </p:nvSpPr>
        <p:spPr/>
        <p:txBody>
          <a:bodyPr/>
          <a:lstStyle/>
          <a:p>
            <a:fld id="{785A5D07-02E6-2E43-8808-4E16F9E8FC28}" type="datetime1">
              <a:rPr lang="en-US" smtClean="0"/>
              <a:t>5/3/22</a:t>
            </a:fld>
            <a:endParaRPr lang="en-US"/>
          </a:p>
        </p:txBody>
      </p:sp>
      <p:sp>
        <p:nvSpPr>
          <p:cNvPr id="5" name="Footer Placeholder 4">
            <a:extLst>
              <a:ext uri="{FF2B5EF4-FFF2-40B4-BE49-F238E27FC236}">
                <a16:creationId xmlns:a16="http://schemas.microsoft.com/office/drawing/2014/main" id="{8C30D495-DB7D-7340-9CD8-883BB4B59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AFE9B-08A9-EE41-972E-66290EFD151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9348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957F-348E-D144-B8B0-B2DE8A1737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3486-EE2C-3C4E-8427-E780DBB7F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8BEDD-6F75-004F-9F3F-218F933FEAEE}"/>
              </a:ext>
            </a:extLst>
          </p:cNvPr>
          <p:cNvSpPr>
            <a:spLocks noGrp="1"/>
          </p:cNvSpPr>
          <p:nvPr>
            <p:ph type="dt" sz="half" idx="10"/>
          </p:nvPr>
        </p:nvSpPr>
        <p:spPr/>
        <p:txBody>
          <a:bodyPr/>
          <a:lstStyle/>
          <a:p>
            <a:fld id="{320C19A4-E013-3049-8E24-D6E04950AED7}" type="datetime1">
              <a:rPr lang="en-US" smtClean="0"/>
              <a:t>5/3/22</a:t>
            </a:fld>
            <a:endParaRPr lang="en-US"/>
          </a:p>
        </p:txBody>
      </p:sp>
      <p:sp>
        <p:nvSpPr>
          <p:cNvPr id="5" name="Footer Placeholder 4">
            <a:extLst>
              <a:ext uri="{FF2B5EF4-FFF2-40B4-BE49-F238E27FC236}">
                <a16:creationId xmlns:a16="http://schemas.microsoft.com/office/drawing/2014/main" id="{39355D54-5EF6-264A-93FB-B9354AE1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A4045-F16A-D745-BBD8-72B5132431C7}"/>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41919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4080-BFD6-7A45-A9B7-E5920BAF1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86CE3-D344-714D-9E0E-1C50D056D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AD0CB-9796-FA41-83C3-6B5CAD51D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0B7CA-C128-AD4F-BA2B-852AD925F550}"/>
              </a:ext>
            </a:extLst>
          </p:cNvPr>
          <p:cNvSpPr>
            <a:spLocks noGrp="1"/>
          </p:cNvSpPr>
          <p:nvPr>
            <p:ph type="dt" sz="half" idx="10"/>
          </p:nvPr>
        </p:nvSpPr>
        <p:spPr/>
        <p:txBody>
          <a:bodyPr/>
          <a:lstStyle/>
          <a:p>
            <a:fld id="{F018A23E-85A5-AD45-8F4A-A193D9A104F2}" type="datetime1">
              <a:rPr lang="en-US" smtClean="0"/>
              <a:t>5/3/22</a:t>
            </a:fld>
            <a:endParaRPr lang="en-US"/>
          </a:p>
        </p:txBody>
      </p:sp>
      <p:sp>
        <p:nvSpPr>
          <p:cNvPr id="6" name="Footer Placeholder 5">
            <a:extLst>
              <a:ext uri="{FF2B5EF4-FFF2-40B4-BE49-F238E27FC236}">
                <a16:creationId xmlns:a16="http://schemas.microsoft.com/office/drawing/2014/main" id="{7AACEF3F-FE42-784F-8579-2D0A7A381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1C07C-A4A7-5045-BAA5-B2EEB4DDC08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80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slideLayout" Target="../slideLayouts/slideLayout19.xml"/><Relationship Id="rId7"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7"/>
    </p:custDataLst>
    <p:extLst>
      <p:ext uri="{BB962C8B-B14F-4D97-AF65-F5344CB8AC3E}">
        <p14:creationId xmlns:p14="http://schemas.microsoft.com/office/powerpoint/2010/main" val="3861832250"/>
      </p:ext>
    </p:extLst>
  </p:cSld>
  <p:clrMap bg1="lt1" tx1="dk1" bg2="lt2" tx2="dk2" accent1="accent1" accent2="accent2" accent3="accent3" accent4="accent4" accent5="accent5" accent6="accent6" hlink="hlink" folHlink="folHlink"/>
  <p:sldLayoutIdLst>
    <p:sldLayoutId id="2147483650" r:id="rId1"/>
    <p:sldLayoutId id="2147483690" r:id="rId2"/>
    <p:sldLayoutId id="2147483677" r:id="rId3"/>
    <p:sldLayoutId id="2147483675" r:id="rId4"/>
    <p:sldLayoutId id="214748369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D1F1B-82B1-5E44-A5E1-FE03C26B1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12361-585B-614D-BB65-206B00E72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0C4CC-2148-2340-8521-BD410F941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1A508-2ACC-F341-AD62-0AECED8DFDF2}" type="datetime1">
              <a:rPr lang="en-US" smtClean="0"/>
              <a:t>5/3/22</a:t>
            </a:fld>
            <a:endParaRPr lang="en-US"/>
          </a:p>
        </p:txBody>
      </p:sp>
      <p:sp>
        <p:nvSpPr>
          <p:cNvPr id="5" name="Footer Placeholder 4">
            <a:extLst>
              <a:ext uri="{FF2B5EF4-FFF2-40B4-BE49-F238E27FC236}">
                <a16:creationId xmlns:a16="http://schemas.microsoft.com/office/drawing/2014/main" id="{223426FE-4386-7141-A723-0E2A4A9E9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F2D8D-E033-9044-A9E6-F0CFEC720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63D2C-D44F-3C41-93B9-2D7E7D936D6D}" type="slidenum">
              <a:rPr lang="en-US" smtClean="0"/>
              <a:t>‹#›</a:t>
            </a:fld>
            <a:endParaRPr lang="en-US"/>
          </a:p>
        </p:txBody>
      </p:sp>
    </p:spTree>
    <p:extLst>
      <p:ext uri="{BB962C8B-B14F-4D97-AF65-F5344CB8AC3E}">
        <p14:creationId xmlns:p14="http://schemas.microsoft.com/office/powerpoint/2010/main" val="48273286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8"/>
    </p:custDataLst>
    <p:extLst>
      <p:ext uri="{BB962C8B-B14F-4D97-AF65-F5344CB8AC3E}">
        <p14:creationId xmlns:p14="http://schemas.microsoft.com/office/powerpoint/2010/main" val="66805216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048000" y="1664494"/>
            <a:ext cx="8794260" cy="1231106"/>
          </a:xfrm>
          <a:prstGeom prst="rect">
            <a:avLst/>
          </a:prstGeom>
          <a:ln w="6350">
            <a:noFill/>
          </a:ln>
        </p:spPr>
        <p:txBody>
          <a:bodyPr wrap="square" lIns="0" tIns="0" rIns="0" bIns="0" rtlCol="0" anchor="t">
            <a:spAutoFit/>
          </a:bodyPr>
          <a:lstStyle/>
          <a:p>
            <a:pPr algn="r" defTabSz="609630"/>
            <a:r>
              <a:rPr lang="en-US" sz="4000" b="1" dirty="0">
                <a:solidFill>
                  <a:srgbClr val="00B0F0"/>
                </a:solidFill>
                <a:latin typeface="Avenir Next" panose="020B0503020202020204" pitchFamily="34" charset="0"/>
              </a:rPr>
              <a:t>Designing Word Filter Tools for Creator-led Comment Moderation </a:t>
            </a:r>
            <a:endParaRPr lang="en-US" sz="3600" b="1" spc="-87" dirty="0">
              <a:solidFill>
                <a:srgbClr val="00B0F0"/>
              </a:solidFill>
              <a:latin typeface="Avenir Next" panose="020B0503020202020204" pitchFamily="34" charset="0"/>
            </a:endParaRPr>
          </a:p>
        </p:txBody>
      </p:sp>
      <p:sp>
        <p:nvSpPr>
          <p:cNvPr id="3" name="TextBox 2">
            <a:extLst>
              <a:ext uri="{FF2B5EF4-FFF2-40B4-BE49-F238E27FC236}">
                <a16:creationId xmlns:a16="http://schemas.microsoft.com/office/drawing/2014/main" id="{5F5429DB-966C-BD43-8A34-9661C443E7D9}"/>
              </a:ext>
            </a:extLst>
          </p:cNvPr>
          <p:cNvSpPr txBox="1"/>
          <p:nvPr/>
        </p:nvSpPr>
        <p:spPr>
          <a:xfrm>
            <a:off x="6570774" y="3505200"/>
            <a:ext cx="5330242" cy="1384995"/>
          </a:xfrm>
          <a:prstGeom prst="rect">
            <a:avLst/>
          </a:prstGeom>
          <a:noFill/>
        </p:spPr>
        <p:txBody>
          <a:bodyPr wrap="square" rtlCol="0">
            <a:spAutoFit/>
          </a:bodyPr>
          <a:lstStyle/>
          <a:p>
            <a:pPr algn="r"/>
            <a:endParaRPr lang="en-US" sz="2800" b="1" dirty="0"/>
          </a:p>
          <a:p>
            <a:pPr algn="r"/>
            <a:r>
              <a:rPr lang="en-US" sz="2800" b="1" dirty="0">
                <a:latin typeface="Avenir Next" panose="020B0503020202020204" pitchFamily="34" charset="0"/>
              </a:rPr>
              <a:t>Shagun Jhaver, </a:t>
            </a:r>
            <a:r>
              <a:rPr lang="en-US" sz="2800" b="1" dirty="0" err="1">
                <a:latin typeface="Avenir Next" panose="020B0503020202020204" pitchFamily="34" charset="0"/>
              </a:rPr>
              <a:t>Quanze</a:t>
            </a:r>
            <a:r>
              <a:rPr lang="en-US" sz="2800" b="1" dirty="0">
                <a:latin typeface="Avenir Next" panose="020B0503020202020204" pitchFamily="34" charset="0"/>
              </a:rPr>
              <a:t> Chen, </a:t>
            </a:r>
          </a:p>
          <a:p>
            <a:pPr algn="r"/>
            <a:r>
              <a:rPr lang="en-US" sz="2800" b="1" dirty="0">
                <a:latin typeface="Avenir Next" panose="020B0503020202020204" pitchFamily="34" charset="0"/>
              </a:rPr>
              <a:t>Detlef Knauss, Amy Zhang</a:t>
            </a:r>
          </a:p>
        </p:txBody>
      </p:sp>
      <p:pic>
        <p:nvPicPr>
          <p:cNvPr id="5" name="Picture 4">
            <a:extLst>
              <a:ext uri="{FF2B5EF4-FFF2-40B4-BE49-F238E27FC236}">
                <a16:creationId xmlns:a16="http://schemas.microsoft.com/office/drawing/2014/main" id="{3C0C7472-6C58-D743-BB03-B44BD3C07B5B}"/>
              </a:ext>
            </a:extLst>
          </p:cNvPr>
          <p:cNvPicPr>
            <a:picLocks noChangeAspect="1"/>
          </p:cNvPicPr>
          <p:nvPr/>
        </p:nvPicPr>
        <p:blipFill>
          <a:blip r:embed="rId2"/>
          <a:stretch>
            <a:fillRect/>
          </a:stretch>
        </p:blipFill>
        <p:spPr>
          <a:xfrm>
            <a:off x="6544479" y="5966504"/>
            <a:ext cx="3437721" cy="358096"/>
          </a:xfrm>
          <a:prstGeom prst="rect">
            <a:avLst/>
          </a:prstGeom>
        </p:spPr>
      </p:pic>
      <p:pic>
        <p:nvPicPr>
          <p:cNvPr id="1026" name="Picture 2" descr="Homepage | School of Communication and Information | Rutgers University">
            <a:extLst>
              <a:ext uri="{FF2B5EF4-FFF2-40B4-BE49-F238E27FC236}">
                <a16:creationId xmlns:a16="http://schemas.microsoft.com/office/drawing/2014/main" id="{A2BEAC00-5330-8B4C-961C-06C99D4D6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9553" y="5966504"/>
            <a:ext cx="1707660" cy="58256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a:extLst>
              <a:ext uri="{FF2B5EF4-FFF2-40B4-BE49-F238E27FC236}">
                <a16:creationId xmlns:a16="http://schemas.microsoft.com/office/drawing/2014/main" id="{096004AB-1596-6542-9FDE-65FC35E83A7C}"/>
              </a:ext>
            </a:extLst>
          </p:cNvPr>
          <p:cNvSpPr/>
          <p:nvPr/>
        </p:nvSpPr>
        <p:spPr>
          <a:xfrm>
            <a:off x="0" y="0"/>
            <a:ext cx="2514600" cy="6858000"/>
          </a:xfrm>
          <a:prstGeom prst="rect">
            <a:avLst/>
          </a:prstGeom>
          <a:solidFill>
            <a:schemeClr val="tx2"/>
          </a:solidFill>
        </p:spPr>
      </p:sp>
      <p:sp>
        <p:nvSpPr>
          <p:cNvPr id="9" name="TextBox 8">
            <a:extLst>
              <a:ext uri="{FF2B5EF4-FFF2-40B4-BE49-F238E27FC236}">
                <a16:creationId xmlns:a16="http://schemas.microsoft.com/office/drawing/2014/main" id="{FEEF753F-D8F2-FD44-AB67-9215484AD8C6}"/>
              </a:ext>
            </a:extLst>
          </p:cNvPr>
          <p:cNvSpPr txBox="1"/>
          <p:nvPr/>
        </p:nvSpPr>
        <p:spPr>
          <a:xfrm>
            <a:off x="9067800" y="148679"/>
            <a:ext cx="3460260" cy="769441"/>
          </a:xfrm>
          <a:prstGeom prst="rect">
            <a:avLst/>
          </a:prstGeom>
          <a:noFill/>
        </p:spPr>
        <p:txBody>
          <a:bodyPr wrap="square" rtlCol="0">
            <a:spAutoFit/>
          </a:bodyPr>
          <a:lstStyle/>
          <a:p>
            <a:r>
              <a:rPr lang="en-US" sz="4400" b="1" dirty="0">
                <a:solidFill>
                  <a:srgbClr val="0070C0"/>
                </a:solidFill>
                <a:latin typeface="Avenir Book" panose="02000503020000020003" pitchFamily="2" charset="0"/>
              </a:rPr>
              <a:t>filter buddy</a:t>
            </a:r>
          </a:p>
        </p:txBody>
      </p:sp>
    </p:spTree>
    <p:extLst>
      <p:ext uri="{BB962C8B-B14F-4D97-AF65-F5344CB8AC3E}">
        <p14:creationId xmlns:p14="http://schemas.microsoft.com/office/powerpoint/2010/main" val="103852695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A12-F36D-0F43-AB0E-5B25AD1B9B40}"/>
              </a:ext>
            </a:extLst>
          </p:cNvPr>
          <p:cNvSpPr>
            <a:spLocks noGrp="1"/>
          </p:cNvSpPr>
          <p:nvPr>
            <p:ph type="title"/>
          </p:nvPr>
        </p:nvSpPr>
        <p:spPr>
          <a:xfrm>
            <a:off x="838200" y="365125"/>
            <a:ext cx="9296400" cy="473075"/>
          </a:xfrm>
        </p:spPr>
        <p:txBody>
          <a:bodyPr>
            <a:normAutofit fontScale="90000"/>
          </a:bodyPr>
          <a:lstStyle/>
          <a:p>
            <a:r>
              <a:rPr lang="en-US" sz="4000" dirty="0"/>
              <a:t>Need-finding</a:t>
            </a:r>
          </a:p>
        </p:txBody>
      </p:sp>
      <p:pic>
        <p:nvPicPr>
          <p:cNvPr id="9" name="Picture 8">
            <a:extLst>
              <a:ext uri="{FF2B5EF4-FFF2-40B4-BE49-F238E27FC236}">
                <a16:creationId xmlns:a16="http://schemas.microsoft.com/office/drawing/2014/main" id="{2C60E100-D801-1942-88F5-FACC49CC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669" y="876300"/>
            <a:ext cx="6662662" cy="5893493"/>
          </a:xfrm>
          <a:prstGeom prst="rect">
            <a:avLst/>
          </a:prstGeom>
        </p:spPr>
      </p:pic>
    </p:spTree>
    <p:extLst>
      <p:ext uri="{BB962C8B-B14F-4D97-AF65-F5344CB8AC3E}">
        <p14:creationId xmlns:p14="http://schemas.microsoft.com/office/powerpoint/2010/main" val="149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viewing: more than a user research method | by Arturo Ríos | UX  Collective">
            <a:extLst>
              <a:ext uri="{FF2B5EF4-FFF2-40B4-BE49-F238E27FC236}">
                <a16:creationId xmlns:a16="http://schemas.microsoft.com/office/drawing/2014/main" id="{F6CA936C-0B67-F44C-BC53-8451280AC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92343"/>
            <a:ext cx="3697849" cy="2078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F5347-C87D-DA4A-B450-53E93605DC43}"/>
              </a:ext>
            </a:extLst>
          </p:cNvPr>
          <p:cNvSpPr txBox="1"/>
          <p:nvPr/>
        </p:nvSpPr>
        <p:spPr>
          <a:xfrm>
            <a:off x="838200" y="1295400"/>
            <a:ext cx="4191000" cy="584775"/>
          </a:xfrm>
          <a:prstGeom prst="rect">
            <a:avLst/>
          </a:prstGeom>
          <a:noFill/>
        </p:spPr>
        <p:txBody>
          <a:bodyPr wrap="square" rtlCol="0">
            <a:spAutoFit/>
          </a:bodyPr>
          <a:lstStyle/>
          <a:p>
            <a:r>
              <a:rPr lang="en-US" sz="3200" dirty="0"/>
              <a:t>Need-finding interviews</a:t>
            </a:r>
          </a:p>
        </p:txBody>
      </p:sp>
      <p:sp>
        <p:nvSpPr>
          <p:cNvPr id="6" name="Right Arrow 5">
            <a:extLst>
              <a:ext uri="{FF2B5EF4-FFF2-40B4-BE49-F238E27FC236}">
                <a16:creationId xmlns:a16="http://schemas.microsoft.com/office/drawing/2014/main" id="{0E7833E9-2B57-BE4D-84D7-48CF99343E2F}"/>
              </a:ext>
            </a:extLst>
          </p:cNvPr>
          <p:cNvSpPr/>
          <p:nvPr/>
        </p:nvSpPr>
        <p:spPr>
          <a:xfrm>
            <a:off x="4782848" y="3231641"/>
            <a:ext cx="2133600" cy="394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33843B-CB75-094F-9327-1058A9615DF3}"/>
              </a:ext>
            </a:extLst>
          </p:cNvPr>
          <p:cNvSpPr txBox="1"/>
          <p:nvPr/>
        </p:nvSpPr>
        <p:spPr>
          <a:xfrm>
            <a:off x="8153400" y="2082225"/>
            <a:ext cx="2900794" cy="584775"/>
          </a:xfrm>
          <a:prstGeom prst="rect">
            <a:avLst/>
          </a:prstGeom>
          <a:noFill/>
        </p:spPr>
        <p:txBody>
          <a:bodyPr wrap="none" rtlCol="0">
            <a:spAutoFit/>
          </a:bodyPr>
          <a:lstStyle/>
          <a:p>
            <a:pPr algn="ctr"/>
            <a:r>
              <a:rPr lang="en-US" sz="3200" dirty="0"/>
              <a:t>System Features</a:t>
            </a:r>
          </a:p>
        </p:txBody>
      </p:sp>
      <p:sp>
        <p:nvSpPr>
          <p:cNvPr id="9" name="TextBox 8">
            <a:extLst>
              <a:ext uri="{FF2B5EF4-FFF2-40B4-BE49-F238E27FC236}">
                <a16:creationId xmlns:a16="http://schemas.microsoft.com/office/drawing/2014/main" id="{476246A0-96D0-8042-9280-B56728E99EBF}"/>
              </a:ext>
            </a:extLst>
          </p:cNvPr>
          <p:cNvSpPr txBox="1"/>
          <p:nvPr/>
        </p:nvSpPr>
        <p:spPr>
          <a:xfrm>
            <a:off x="4724400" y="2769976"/>
            <a:ext cx="2168414" cy="461665"/>
          </a:xfrm>
          <a:prstGeom prst="rect">
            <a:avLst/>
          </a:prstGeom>
          <a:noFill/>
        </p:spPr>
        <p:txBody>
          <a:bodyPr wrap="none" rtlCol="0">
            <a:spAutoFit/>
          </a:bodyPr>
          <a:lstStyle/>
          <a:p>
            <a:r>
              <a:rPr lang="en-US" sz="2400" dirty="0"/>
              <a:t>Creators’ Needs</a:t>
            </a:r>
          </a:p>
        </p:txBody>
      </p:sp>
      <p:sp>
        <p:nvSpPr>
          <p:cNvPr id="10" name="TextBox 9">
            <a:extLst>
              <a:ext uri="{FF2B5EF4-FFF2-40B4-BE49-F238E27FC236}">
                <a16:creationId xmlns:a16="http://schemas.microsoft.com/office/drawing/2014/main" id="{E3E9FF19-2761-D245-B815-546C04884B93}"/>
              </a:ext>
            </a:extLst>
          </p:cNvPr>
          <p:cNvSpPr txBox="1"/>
          <p:nvPr/>
        </p:nvSpPr>
        <p:spPr>
          <a:xfrm>
            <a:off x="7911048" y="2900065"/>
            <a:ext cx="4375332" cy="923330"/>
          </a:xfrm>
          <a:prstGeom prst="rect">
            <a:avLst/>
          </a:prstGeom>
          <a:noFill/>
        </p:spPr>
        <p:txBody>
          <a:bodyPr wrap="square" rtlCol="0">
            <a:spAutoFit/>
          </a:bodyPr>
          <a:lstStyle/>
          <a:p>
            <a:r>
              <a:rPr lang="en-US" sz="5400" b="1" dirty="0">
                <a:solidFill>
                  <a:srgbClr val="0070C0"/>
                </a:solidFill>
                <a:latin typeface="Avenir Book" panose="02000503020000020003" pitchFamily="2" charset="0"/>
              </a:rPr>
              <a:t>filter buddy</a:t>
            </a:r>
          </a:p>
        </p:txBody>
      </p:sp>
      <p:pic>
        <p:nvPicPr>
          <p:cNvPr id="11" name="Picture 10">
            <a:extLst>
              <a:ext uri="{FF2B5EF4-FFF2-40B4-BE49-F238E27FC236}">
                <a16:creationId xmlns:a16="http://schemas.microsoft.com/office/drawing/2014/main" id="{6A3DD371-4AEB-B047-878B-7369183A39F2}"/>
              </a:ext>
            </a:extLst>
          </p:cNvPr>
          <p:cNvPicPr>
            <a:picLocks noChangeAspect="1"/>
          </p:cNvPicPr>
          <p:nvPr/>
        </p:nvPicPr>
        <p:blipFill rotWithShape="1">
          <a:blip r:embed="rId4">
            <a:extLst>
              <a:ext uri="{28A0092B-C50C-407E-A947-70E740481C1C}">
                <a14:useLocalDpi xmlns:a14="http://schemas.microsoft.com/office/drawing/2010/main" val="0"/>
              </a:ext>
            </a:extLst>
          </a:blip>
          <a:srcRect l="9093" r="8797"/>
          <a:stretch/>
        </p:blipFill>
        <p:spPr>
          <a:xfrm>
            <a:off x="7949222" y="4056460"/>
            <a:ext cx="3309149" cy="1189226"/>
          </a:xfrm>
          <a:prstGeom prst="rect">
            <a:avLst/>
          </a:prstGeom>
        </p:spPr>
      </p:pic>
    </p:spTree>
    <p:extLst>
      <p:ext uri="{BB962C8B-B14F-4D97-AF65-F5344CB8AC3E}">
        <p14:creationId xmlns:p14="http://schemas.microsoft.com/office/powerpoint/2010/main" val="228497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C196-7C0E-134D-A162-F381CF6B1CB7}"/>
              </a:ext>
            </a:extLst>
          </p:cNvPr>
          <p:cNvSpPr>
            <a:spLocks noGrp="1"/>
          </p:cNvSpPr>
          <p:nvPr>
            <p:ph type="title"/>
          </p:nvPr>
        </p:nvSpPr>
        <p:spPr/>
        <p:txBody>
          <a:bodyPr>
            <a:normAutofit/>
          </a:bodyPr>
          <a:lstStyle/>
          <a:p>
            <a:r>
              <a:rPr lang="en-US" dirty="0"/>
              <a:t>Need 1: Separately group different categories of inappropriate comments</a:t>
            </a:r>
          </a:p>
        </p:txBody>
      </p:sp>
      <p:sp>
        <p:nvSpPr>
          <p:cNvPr id="3" name="Content Placeholder 2">
            <a:extLst>
              <a:ext uri="{FF2B5EF4-FFF2-40B4-BE49-F238E27FC236}">
                <a16:creationId xmlns:a16="http://schemas.microsoft.com/office/drawing/2014/main" id="{2BA2295A-0784-0E47-B25E-0B7B0B7B63B3}"/>
              </a:ext>
            </a:extLst>
          </p:cNvPr>
          <p:cNvSpPr>
            <a:spLocks noGrp="1"/>
          </p:cNvSpPr>
          <p:nvPr>
            <p:ph idx="1"/>
          </p:nvPr>
        </p:nvSpPr>
        <p:spPr/>
        <p:txBody>
          <a:bodyPr>
            <a:normAutofit/>
          </a:bodyPr>
          <a:lstStyle/>
          <a:p>
            <a:r>
              <a:rPr lang="en-US" sz="4000" dirty="0"/>
              <a:t>Better organization</a:t>
            </a:r>
          </a:p>
          <a:p>
            <a:r>
              <a:rPr lang="en-US" sz="4000" dirty="0"/>
              <a:t>Easier review and search</a:t>
            </a:r>
          </a:p>
        </p:txBody>
      </p:sp>
    </p:spTree>
    <p:extLst>
      <p:ext uri="{BB962C8B-B14F-4D97-AF65-F5344CB8AC3E}">
        <p14:creationId xmlns:p14="http://schemas.microsoft.com/office/powerpoint/2010/main" val="24206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E02E48A6-B35C-3647-ABC1-BB23DC6A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835" y="0"/>
            <a:ext cx="7220330" cy="6858000"/>
          </a:xfrm>
          <a:prstGeom prst="rect">
            <a:avLst/>
          </a:prstGeom>
        </p:spPr>
      </p:pic>
    </p:spTree>
    <p:extLst>
      <p:ext uri="{BB962C8B-B14F-4D97-AF65-F5344CB8AC3E}">
        <p14:creationId xmlns:p14="http://schemas.microsoft.com/office/powerpoint/2010/main" val="282986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E02E48A6-B35C-3647-ABC1-BB23DC6ACD02}"/>
              </a:ext>
            </a:extLst>
          </p:cNvPr>
          <p:cNvPicPr>
            <a:picLocks noChangeAspect="1"/>
          </p:cNvPicPr>
          <p:nvPr/>
        </p:nvPicPr>
        <p:blipFill rotWithShape="1">
          <a:blip r:embed="rId3">
            <a:extLst>
              <a:ext uri="{28A0092B-C50C-407E-A947-70E740481C1C}">
                <a14:useLocalDpi xmlns:a14="http://schemas.microsoft.com/office/drawing/2010/main" val="0"/>
              </a:ext>
            </a:extLst>
          </a:blip>
          <a:srcRect r="75078" b="81155"/>
          <a:stretch/>
        </p:blipFill>
        <p:spPr>
          <a:xfrm>
            <a:off x="2514600" y="838200"/>
            <a:ext cx="6896071" cy="4953000"/>
          </a:xfrm>
          <a:prstGeom prst="rect">
            <a:avLst/>
          </a:prstGeom>
        </p:spPr>
      </p:pic>
    </p:spTree>
    <p:extLst>
      <p:ext uri="{BB962C8B-B14F-4D97-AF65-F5344CB8AC3E}">
        <p14:creationId xmlns:p14="http://schemas.microsoft.com/office/powerpoint/2010/main" val="938215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E3BD-5060-3143-8578-E3B8BDE2C346}"/>
              </a:ext>
            </a:extLst>
          </p:cNvPr>
          <p:cNvSpPr>
            <a:spLocks noGrp="1"/>
          </p:cNvSpPr>
          <p:nvPr>
            <p:ph type="title"/>
          </p:nvPr>
        </p:nvSpPr>
        <p:spPr/>
        <p:txBody>
          <a:bodyPr/>
          <a:lstStyle/>
          <a:p>
            <a:r>
              <a:rPr lang="en-US" dirty="0"/>
              <a:t>Need 2: Have a few default categories</a:t>
            </a:r>
          </a:p>
        </p:txBody>
      </p:sp>
      <p:sp>
        <p:nvSpPr>
          <p:cNvPr id="3" name="Content Placeholder 2">
            <a:extLst>
              <a:ext uri="{FF2B5EF4-FFF2-40B4-BE49-F238E27FC236}">
                <a16:creationId xmlns:a16="http://schemas.microsoft.com/office/drawing/2014/main" id="{5F9AF3F4-AFCB-BC4D-BF07-AF414ABA0676}"/>
              </a:ext>
            </a:extLst>
          </p:cNvPr>
          <p:cNvSpPr>
            <a:spLocks noGrp="1"/>
          </p:cNvSpPr>
          <p:nvPr>
            <p:ph idx="1"/>
          </p:nvPr>
        </p:nvSpPr>
        <p:spPr/>
        <p:txBody>
          <a:bodyPr>
            <a:normAutofit fontScale="92500" lnSpcReduction="10000"/>
          </a:bodyPr>
          <a:lstStyle/>
          <a:p>
            <a:r>
              <a:rPr lang="en-US" sz="3600" dirty="0"/>
              <a:t>Curated categories like sexism and racism</a:t>
            </a:r>
          </a:p>
          <a:p>
            <a:r>
              <a:rPr lang="en-US" sz="3600" dirty="0"/>
              <a:t>Avoid creating commonly needed categories from scratch</a:t>
            </a:r>
          </a:p>
          <a:p>
            <a:pPr marL="0" indent="0">
              <a:buNone/>
            </a:pPr>
            <a:endParaRPr lang="en-US" sz="3600" dirty="0"/>
          </a:p>
          <a:p>
            <a:pPr marL="0" indent="0">
              <a:buNone/>
            </a:pPr>
            <a:r>
              <a:rPr lang="en-US" sz="3600" i="1" dirty="0">
                <a:solidFill>
                  <a:schemeClr val="tx2">
                    <a:lumMod val="60000"/>
                    <a:lumOff val="40000"/>
                  </a:schemeClr>
                </a:solidFill>
              </a:rPr>
              <a:t>“Having the base list is perfect for the creator, because they don’t even have to like spend the time…</a:t>
            </a:r>
            <a:r>
              <a:rPr lang="en-US" sz="3600" b="1" i="1" dirty="0">
                <a:solidFill>
                  <a:schemeClr val="tx2">
                    <a:lumMod val="60000"/>
                    <a:lumOff val="40000"/>
                  </a:schemeClr>
                </a:solidFill>
              </a:rPr>
              <a:t>brewing over what words</a:t>
            </a:r>
            <a:r>
              <a:rPr lang="en-US" sz="3600" i="1" dirty="0">
                <a:solidFill>
                  <a:schemeClr val="tx2">
                    <a:lumMod val="60000"/>
                    <a:lumOff val="40000"/>
                  </a:schemeClr>
                </a:solidFill>
              </a:rPr>
              <a:t> might be used towards them, </a:t>
            </a:r>
            <a:r>
              <a:rPr lang="en-US" sz="3600" b="1" i="1" dirty="0">
                <a:solidFill>
                  <a:schemeClr val="tx2">
                    <a:lumMod val="60000"/>
                    <a:lumOff val="40000"/>
                  </a:schemeClr>
                </a:solidFill>
              </a:rPr>
              <a:t>which is like the most messed up thing</a:t>
            </a:r>
            <a:r>
              <a:rPr lang="en-US" sz="3600" i="1" dirty="0">
                <a:solidFill>
                  <a:schemeClr val="tx2">
                    <a:lumMod val="60000"/>
                    <a:lumOff val="40000"/>
                  </a:schemeClr>
                </a:solidFill>
              </a:rPr>
              <a:t> to have to think about in the first place” – U4</a:t>
            </a:r>
          </a:p>
        </p:txBody>
      </p:sp>
    </p:spTree>
    <p:extLst>
      <p:ext uri="{BB962C8B-B14F-4D97-AF65-F5344CB8AC3E}">
        <p14:creationId xmlns:p14="http://schemas.microsoft.com/office/powerpoint/2010/main" val="8376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porting" descr="importing">
            <a:hlinkClick r:id="" action="ppaction://media"/>
            <a:extLst>
              <a:ext uri="{FF2B5EF4-FFF2-40B4-BE49-F238E27FC236}">
                <a16:creationId xmlns:a16="http://schemas.microsoft.com/office/drawing/2014/main" id="{9B3FE9AB-18AD-374B-A1D2-DD65F19FF5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7936" y="1588"/>
            <a:ext cx="12172975" cy="6094412"/>
          </a:xfrm>
          <a:prstGeom prst="rect">
            <a:avLst/>
          </a:prstGeom>
        </p:spPr>
      </p:pic>
    </p:spTree>
    <p:extLst>
      <p:ext uri="{BB962C8B-B14F-4D97-AF65-F5344CB8AC3E}">
        <p14:creationId xmlns:p14="http://schemas.microsoft.com/office/powerpoint/2010/main" val="34577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snowy mountain&#10;&#10;Description automatically generated with medium confidence">
            <a:extLst>
              <a:ext uri="{FF2B5EF4-FFF2-40B4-BE49-F238E27FC236}">
                <a16:creationId xmlns:a16="http://schemas.microsoft.com/office/drawing/2014/main" id="{E898B4C9-6556-DF40-A19D-554484DC34CD}"/>
              </a:ext>
            </a:extLst>
          </p:cNvPr>
          <p:cNvPicPr>
            <a:picLocks noChangeAspect="1"/>
          </p:cNvPicPr>
          <p:nvPr/>
        </p:nvPicPr>
        <p:blipFill rotWithShape="1">
          <a:blip r:embed="rId3">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903599D9-BC4F-7946-89C6-54D9B051A813}"/>
              </a:ext>
            </a:extLst>
          </p:cNvPr>
          <p:cNvSpPr txBox="1"/>
          <p:nvPr/>
        </p:nvSpPr>
        <p:spPr>
          <a:xfrm>
            <a:off x="609600" y="609600"/>
            <a:ext cx="6346289" cy="646331"/>
          </a:xfrm>
          <a:prstGeom prst="rect">
            <a:avLst/>
          </a:prstGeom>
          <a:noFill/>
        </p:spPr>
        <p:txBody>
          <a:bodyPr wrap="none" rtlCol="0">
            <a:spAutoFit/>
          </a:bodyPr>
          <a:lstStyle/>
          <a:p>
            <a:r>
              <a:rPr lang="en-US" sz="3600" b="1" dirty="0">
                <a:latin typeface="Avenir Next" panose="020B0503020202020204" pitchFamily="34" charset="0"/>
              </a:rPr>
              <a:t>Caution: disturbing content</a:t>
            </a:r>
          </a:p>
        </p:txBody>
      </p:sp>
    </p:spTree>
    <p:extLst>
      <p:ext uri="{BB962C8B-B14F-4D97-AF65-F5344CB8AC3E}">
        <p14:creationId xmlns:p14="http://schemas.microsoft.com/office/powerpoint/2010/main" val="39661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Background</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7687469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10;&#10;Description automatically generated">
            <a:extLst>
              <a:ext uri="{FF2B5EF4-FFF2-40B4-BE49-F238E27FC236}">
                <a16:creationId xmlns:a16="http://schemas.microsoft.com/office/drawing/2014/main" id="{920EDE47-22C3-BC49-AFCD-FCCB309580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108" r="16073" b="9090"/>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449509-E05F-E44B-8EDA-E39B7089CAC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mj-lt"/>
              </a:rPr>
              <a:t>Content Creators</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463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47B3B56-790F-B64C-9500-C8CCB0997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002623"/>
            <a:ext cx="10905066" cy="4852753"/>
          </a:xfrm>
          <a:prstGeom prst="rect">
            <a:avLst/>
          </a:prstGeom>
        </p:spPr>
      </p:pic>
    </p:spTree>
    <p:extLst>
      <p:ext uri="{BB962C8B-B14F-4D97-AF65-F5344CB8AC3E}">
        <p14:creationId xmlns:p14="http://schemas.microsoft.com/office/powerpoint/2010/main" val="35898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A12-F36D-0F43-AB0E-5B25AD1B9B40}"/>
              </a:ext>
            </a:extLst>
          </p:cNvPr>
          <p:cNvSpPr>
            <a:spLocks noGrp="1"/>
          </p:cNvSpPr>
          <p:nvPr>
            <p:ph type="title"/>
          </p:nvPr>
        </p:nvSpPr>
        <p:spPr/>
        <p:txBody>
          <a:bodyPr/>
          <a:lstStyle/>
          <a:p>
            <a:r>
              <a:rPr lang="en-US" dirty="0">
                <a:latin typeface="Avenir Next Medium" panose="020B0503020202020204" pitchFamily="34" charset="0"/>
              </a:rPr>
              <a:t>Goals</a:t>
            </a:r>
          </a:p>
        </p:txBody>
      </p:sp>
      <p:sp>
        <p:nvSpPr>
          <p:cNvPr id="3" name="Content Placeholder 2">
            <a:extLst>
              <a:ext uri="{FF2B5EF4-FFF2-40B4-BE49-F238E27FC236}">
                <a16:creationId xmlns:a16="http://schemas.microsoft.com/office/drawing/2014/main" id="{E0E54CB5-339A-F74D-92C2-3A4BF0696CB8}"/>
              </a:ext>
            </a:extLst>
          </p:cNvPr>
          <p:cNvSpPr>
            <a:spLocks noGrp="1"/>
          </p:cNvSpPr>
          <p:nvPr>
            <p:ph idx="1"/>
          </p:nvPr>
        </p:nvSpPr>
        <p:spPr/>
        <p:txBody>
          <a:bodyPr>
            <a:noAutofit/>
          </a:bodyPr>
          <a:lstStyle/>
          <a:p>
            <a:r>
              <a:rPr lang="en-US" sz="4000" dirty="0"/>
              <a:t>Investigate the design of moderation tools</a:t>
            </a:r>
          </a:p>
          <a:p>
            <a:pPr lvl="1"/>
            <a:r>
              <a:rPr lang="en-US" sz="3600" dirty="0"/>
              <a:t>Esp. creators from </a:t>
            </a:r>
            <a:r>
              <a:rPr lang="en-US" sz="3600" b="1" dirty="0"/>
              <a:t>marginalized groups</a:t>
            </a:r>
          </a:p>
          <a:p>
            <a:r>
              <a:rPr lang="en-US" sz="4000" dirty="0"/>
              <a:t>Surface unmet information </a:t>
            </a:r>
            <a:r>
              <a:rPr lang="en-US" sz="4000" b="1" dirty="0"/>
              <a:t>needs</a:t>
            </a:r>
          </a:p>
          <a:p>
            <a:r>
              <a:rPr lang="en-US" sz="4000" dirty="0"/>
              <a:t>Build a </a:t>
            </a:r>
            <a:r>
              <a:rPr lang="en-US" sz="4000" b="1" dirty="0"/>
              <a:t>system</a:t>
            </a:r>
            <a:r>
              <a:rPr lang="en-US" sz="4000" dirty="0"/>
              <a:t> that addresses these needs</a:t>
            </a:r>
          </a:p>
          <a:p>
            <a:r>
              <a:rPr lang="en-US" sz="4000" b="1" dirty="0"/>
              <a:t>Evaluate</a:t>
            </a:r>
            <a:r>
              <a:rPr lang="en-US" sz="4000" dirty="0"/>
              <a:t> what we built</a:t>
            </a:r>
          </a:p>
        </p:txBody>
      </p:sp>
    </p:spTree>
    <p:extLst>
      <p:ext uri="{BB962C8B-B14F-4D97-AF65-F5344CB8AC3E}">
        <p14:creationId xmlns:p14="http://schemas.microsoft.com/office/powerpoint/2010/main" val="20807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806EC-FDFD-C34E-9BBB-94A899F37E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Word filter tool on YouTube</a:t>
            </a:r>
          </a:p>
        </p:txBody>
      </p:sp>
      <p:pic>
        <p:nvPicPr>
          <p:cNvPr id="6" name="Content Placeholder 4" descr="A picture containing graphical user interface&#10;&#10;Description automatically generated">
            <a:extLst>
              <a:ext uri="{FF2B5EF4-FFF2-40B4-BE49-F238E27FC236}">
                <a16:creationId xmlns:a16="http://schemas.microsoft.com/office/drawing/2014/main" id="{55F9E345-F5A1-F745-8F38-B512A2A276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727296"/>
            <a:ext cx="10905066" cy="2290061"/>
          </a:xfrm>
          <a:prstGeom prst="rect">
            <a:avLst/>
          </a:prstGeom>
        </p:spPr>
      </p:pic>
    </p:spTree>
    <p:extLst>
      <p:ext uri="{BB962C8B-B14F-4D97-AF65-F5344CB8AC3E}">
        <p14:creationId xmlns:p14="http://schemas.microsoft.com/office/powerpoint/2010/main" val="85976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52519-DAA7-6B4F-9103-E2C34715E9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Word filter tools</a:t>
            </a:r>
          </a:p>
        </p:txBody>
      </p:sp>
      <p:pic>
        <p:nvPicPr>
          <p:cNvPr id="5" name="Content Placeholder 4" descr="Graphical user interface, application&#10;&#10;Description automatically generated">
            <a:extLst>
              <a:ext uri="{FF2B5EF4-FFF2-40B4-BE49-F238E27FC236}">
                <a16:creationId xmlns:a16="http://schemas.microsoft.com/office/drawing/2014/main" id="{84DDB194-E0EA-FB40-8A94-3D0E67CE4B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7060" y="1675227"/>
            <a:ext cx="6657879" cy="4394199"/>
          </a:xfrm>
          <a:prstGeom prst="rect">
            <a:avLst/>
          </a:prstGeom>
        </p:spPr>
      </p:pic>
    </p:spTree>
    <p:extLst>
      <p:ext uri="{BB962C8B-B14F-4D97-AF65-F5344CB8AC3E}">
        <p14:creationId xmlns:p14="http://schemas.microsoft.com/office/powerpoint/2010/main" val="74062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2215991"/>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Need-finding &amp; System design</a:t>
            </a:r>
            <a:endParaRPr kumimoji="0" lang="en-US" sz="66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544206004"/>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c3765107-883c-4ff5-8d65-db716d1f1d06"/>
  <p:tag name="ARTICULATE_SLIDE_COUNT" val="6"/>
  <p:tag name="ARTICULATE_DESIGN_ID_OFFICE THEME" val="HPfOUJdl"/>
  <p:tag name="ARTICULATE_PRESENTER_VERSION" val="8"/>
  <p:tag name="ARTICULATE_PROJECT_CHECK" val="0"/>
  <p:tag name="ARTICULATE_PROJECT_OPEN" val="1"/>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6358204-\\mac\home\downloads\ppt_tabs_template2.pptx"/>
  <p:tag name="ARTICULATE_USED_PAGE_ORIENTATION" val="1"/>
  <p:tag name="ARTICULATE_USED_PAGE_SIZE"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2653</TotalTime>
  <Words>840</Words>
  <Application>Microsoft Macintosh PowerPoint</Application>
  <PresentationFormat>Widescreen</PresentationFormat>
  <Paragraphs>79</Paragraphs>
  <Slides>16</Slides>
  <Notes>15</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Avenir Book</vt:lpstr>
      <vt:lpstr>Avenir Next</vt:lpstr>
      <vt:lpstr>Avenir Next Medium</vt:lpstr>
      <vt:lpstr>Calibri</vt:lpstr>
      <vt:lpstr>Calibri Light</vt:lpstr>
      <vt:lpstr>Office Theme</vt:lpstr>
      <vt:lpstr>Custom Design</vt:lpstr>
      <vt:lpstr>1_Office Theme</vt:lpstr>
      <vt:lpstr>PowerPoint Presentation</vt:lpstr>
      <vt:lpstr>PowerPoint Presentation</vt:lpstr>
      <vt:lpstr>PowerPoint Presentation</vt:lpstr>
      <vt:lpstr>Content Creators</vt:lpstr>
      <vt:lpstr>PowerPoint Presentation</vt:lpstr>
      <vt:lpstr>Goals</vt:lpstr>
      <vt:lpstr>Word filter tool on YouTube</vt:lpstr>
      <vt:lpstr>Word filter tools</vt:lpstr>
      <vt:lpstr>PowerPoint Presentation</vt:lpstr>
      <vt:lpstr>Need-finding</vt:lpstr>
      <vt:lpstr>PowerPoint Presentation</vt:lpstr>
      <vt:lpstr>Need 1: Separately group different categories of inappropriate comments</vt:lpstr>
      <vt:lpstr>PowerPoint Presentation</vt:lpstr>
      <vt:lpstr>PowerPoint Presentation</vt:lpstr>
      <vt:lpstr>Need 2: Have a few default categories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Shagun Jhaver</cp:lastModifiedBy>
  <cp:revision>1381</cp:revision>
  <dcterms:created xsi:type="dcterms:W3CDTF">2015-12-15T13:27:57Z</dcterms:created>
  <dcterms:modified xsi:type="dcterms:W3CDTF">2022-05-03T06:17:56Z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EBBE11A4-CD87-44FA-80F4-48D874B9FBA0</vt:lpwstr>
  </property>
  <property fmtid="{D5CDD505-2E9C-101B-9397-08002B2CF9AE}" pid="6" name="ArticulateProjectFull">
    <vt:lpwstr>\\Mac\Home\Downloads\PPT_Tabs_Template2.ppta</vt:lpwstr>
  </property>
</Properties>
</file>